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74" r:id="rId5"/>
    <p:sldId id="260" r:id="rId6"/>
    <p:sldId id="259" r:id="rId7"/>
    <p:sldId id="257" r:id="rId8"/>
    <p:sldId id="258" r:id="rId9"/>
    <p:sldId id="277" r:id="rId10"/>
  </p:sldIdLst>
  <p:sldSz cx="9144000" cy="5715000" type="screen16x10"/>
  <p:notesSz cx="6858000" cy="91440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2E2E2"/>
    <a:srgbClr val="C9C9C9"/>
    <a:srgbClr val="AEAEAE"/>
    <a:srgbClr val="D3D3D3"/>
    <a:srgbClr val="99CCFF"/>
    <a:srgbClr val="E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373" autoAdjust="0"/>
  </p:normalViewPr>
  <p:slideViewPr>
    <p:cSldViewPr>
      <p:cViewPr varScale="1">
        <p:scale>
          <a:sx n="84" d="100"/>
          <a:sy n="84" d="100"/>
        </p:scale>
        <p:origin x="72" y="32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A4411-0DCD-4ADC-9144-E86CC56EE1F4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F523-9281-4FBB-A155-0508DC11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4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8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4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28870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28870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6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6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2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8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4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9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10" indent="0">
              <a:buNone/>
              <a:defRPr sz="1700" b="1"/>
            </a:lvl2pPr>
            <a:lvl3pPr marL="779221" indent="0">
              <a:buNone/>
              <a:defRPr sz="1500" b="1"/>
            </a:lvl3pPr>
            <a:lvl4pPr marL="1168831" indent="0">
              <a:buNone/>
              <a:defRPr sz="1400" b="1"/>
            </a:lvl4pPr>
            <a:lvl5pPr marL="1558441" indent="0">
              <a:buNone/>
              <a:defRPr sz="1400" b="1"/>
            </a:lvl5pPr>
            <a:lvl6pPr marL="1948051" indent="0">
              <a:buNone/>
              <a:defRPr sz="1400" b="1"/>
            </a:lvl6pPr>
            <a:lvl7pPr marL="2337661" indent="0">
              <a:buNone/>
              <a:defRPr sz="1400" b="1"/>
            </a:lvl7pPr>
            <a:lvl8pPr marL="2727272" indent="0">
              <a:buNone/>
              <a:defRPr sz="1400" b="1"/>
            </a:lvl8pPr>
            <a:lvl9pPr marL="31168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9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4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10" indent="0">
              <a:buNone/>
              <a:defRPr sz="1700" b="1"/>
            </a:lvl2pPr>
            <a:lvl3pPr marL="779221" indent="0">
              <a:buNone/>
              <a:defRPr sz="1500" b="1"/>
            </a:lvl3pPr>
            <a:lvl4pPr marL="1168831" indent="0">
              <a:buNone/>
              <a:defRPr sz="1400" b="1"/>
            </a:lvl4pPr>
            <a:lvl5pPr marL="1558441" indent="0">
              <a:buNone/>
              <a:defRPr sz="1400" b="1"/>
            </a:lvl5pPr>
            <a:lvl6pPr marL="1948051" indent="0">
              <a:buNone/>
              <a:defRPr sz="1400" b="1"/>
            </a:lvl6pPr>
            <a:lvl7pPr marL="2337661" indent="0">
              <a:buNone/>
              <a:defRPr sz="1400" b="1"/>
            </a:lvl7pPr>
            <a:lvl8pPr marL="2727272" indent="0">
              <a:buNone/>
              <a:defRPr sz="1400" b="1"/>
            </a:lvl8pPr>
            <a:lvl9pPr marL="31168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4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9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8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1"/>
            <a:ext cx="3008314" cy="96837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4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9610" indent="0">
              <a:buNone/>
              <a:defRPr sz="1000"/>
            </a:lvl2pPr>
            <a:lvl3pPr marL="779221" indent="0">
              <a:buNone/>
              <a:defRPr sz="900"/>
            </a:lvl3pPr>
            <a:lvl4pPr marL="1168831" indent="0">
              <a:buNone/>
              <a:defRPr sz="800"/>
            </a:lvl4pPr>
            <a:lvl5pPr marL="1558441" indent="0">
              <a:buNone/>
              <a:defRPr sz="800"/>
            </a:lvl5pPr>
            <a:lvl6pPr marL="1948051" indent="0">
              <a:buNone/>
              <a:defRPr sz="800"/>
            </a:lvl6pPr>
            <a:lvl7pPr marL="2337661" indent="0">
              <a:buNone/>
              <a:defRPr sz="800"/>
            </a:lvl7pPr>
            <a:lvl8pPr marL="2727272" indent="0">
              <a:buNone/>
              <a:defRPr sz="800"/>
            </a:lvl8pPr>
            <a:lvl9pPr marL="31168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3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9610" indent="0">
              <a:buNone/>
              <a:defRPr sz="2400"/>
            </a:lvl2pPr>
            <a:lvl3pPr marL="779221" indent="0">
              <a:buNone/>
              <a:defRPr sz="2000"/>
            </a:lvl3pPr>
            <a:lvl4pPr marL="1168831" indent="0">
              <a:buNone/>
              <a:defRPr sz="1700"/>
            </a:lvl4pPr>
            <a:lvl5pPr marL="1558441" indent="0">
              <a:buNone/>
              <a:defRPr sz="1700"/>
            </a:lvl5pPr>
            <a:lvl6pPr marL="1948051" indent="0">
              <a:buNone/>
              <a:defRPr sz="1700"/>
            </a:lvl6pPr>
            <a:lvl7pPr marL="2337661" indent="0">
              <a:buNone/>
              <a:defRPr sz="1700"/>
            </a:lvl7pPr>
            <a:lvl8pPr marL="2727272" indent="0">
              <a:buNone/>
              <a:defRPr sz="1700"/>
            </a:lvl8pPr>
            <a:lvl9pPr marL="311688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200"/>
            </a:lvl1pPr>
            <a:lvl2pPr marL="389610" indent="0">
              <a:buNone/>
              <a:defRPr sz="1000"/>
            </a:lvl2pPr>
            <a:lvl3pPr marL="779221" indent="0">
              <a:buNone/>
              <a:defRPr sz="900"/>
            </a:lvl3pPr>
            <a:lvl4pPr marL="1168831" indent="0">
              <a:buNone/>
              <a:defRPr sz="800"/>
            </a:lvl4pPr>
            <a:lvl5pPr marL="1558441" indent="0">
              <a:buNone/>
              <a:defRPr sz="800"/>
            </a:lvl5pPr>
            <a:lvl6pPr marL="1948051" indent="0">
              <a:buNone/>
              <a:defRPr sz="800"/>
            </a:lvl6pPr>
            <a:lvl7pPr marL="2337661" indent="0">
              <a:buNone/>
              <a:defRPr sz="800"/>
            </a:lvl7pPr>
            <a:lvl8pPr marL="2727272" indent="0">
              <a:buNone/>
              <a:defRPr sz="800"/>
            </a:lvl8pPr>
            <a:lvl9pPr marL="31168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BA53-3FFC-4024-8E2D-B1C9F1B8BD4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A032-9479-4933-8516-5884A6CC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1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21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07" indent="-292207" algn="l" defTabSz="779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16" indent="-243506" algn="l" defTabSz="7792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26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36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46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57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67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77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88" indent="-194806" algn="l" defTabSz="779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0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21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31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41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51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61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72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882" algn="l" defTabSz="7792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993404"/>
            <a:ext cx="8280920" cy="1872208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технического обслуживания сетей газоснабжения, принадлежащих органам местного самоуправления и иным юридическим лицам на праве собственности в Ленинградской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B1A48-F0C1-CC07-45BF-E0126553D016}"/>
              </a:ext>
            </a:extLst>
          </p:cNvPr>
          <p:cNvSpPr txBox="1"/>
          <p:nvPr/>
        </p:nvSpPr>
        <p:spPr>
          <a:xfrm>
            <a:off x="4921957" y="4394236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Докладчик:</a:t>
            </a:r>
          </a:p>
          <a:p>
            <a:pPr algn="ctr"/>
            <a:r>
              <a:rPr lang="ru-RU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генерального директора – главный инженер В.В. Степанеев</a:t>
            </a:r>
            <a:endParaRPr lang="ru-RU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1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05860" y="10902"/>
            <a:ext cx="7450547" cy="9525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имущественной принадлежности газораспределительных сетей на территории Ленинградской области</a:t>
            </a:r>
            <a:endParaRPr lang="ru-RU" sz="1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755B19-6F64-6A94-6E13-EBFCE7983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88256"/>
              </p:ext>
            </p:extLst>
          </p:nvPr>
        </p:nvGraphicFramePr>
        <p:xfrm>
          <a:off x="287526" y="1705375"/>
          <a:ext cx="8568950" cy="2222256"/>
        </p:xfrm>
        <a:graphic>
          <a:graphicData uri="http://schemas.openxmlformats.org/drawingml/2006/table">
            <a:tbl>
              <a:tblPr firstRow="1" firstCol="1" bandRow="1"/>
              <a:tblGrid>
                <a:gridCol w="1836202">
                  <a:extLst>
                    <a:ext uri="{9D8B030D-6E8A-4147-A177-3AD203B41FA5}">
                      <a16:colId xmlns:a16="http://schemas.microsoft.com/office/drawing/2014/main" val="144072508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557148"/>
                    </a:ext>
                  </a:extLst>
                </a:gridCol>
                <a:gridCol w="1128958">
                  <a:extLst>
                    <a:ext uri="{9D8B030D-6E8A-4147-A177-3AD203B41FA5}">
                      <a16:colId xmlns:a16="http://schemas.microsoft.com/office/drawing/2014/main" val="3990462349"/>
                    </a:ext>
                  </a:extLst>
                </a:gridCol>
                <a:gridCol w="1247306">
                  <a:extLst>
                    <a:ext uri="{9D8B030D-6E8A-4147-A177-3AD203B41FA5}">
                      <a16:colId xmlns:a16="http://schemas.microsoft.com/office/drawing/2014/main" val="2418520165"/>
                    </a:ext>
                  </a:extLst>
                </a:gridCol>
                <a:gridCol w="1438690">
                  <a:extLst>
                    <a:ext uri="{9D8B030D-6E8A-4147-A177-3AD203B41FA5}">
                      <a16:colId xmlns:a16="http://schemas.microsoft.com/office/drawing/2014/main" val="1947862988"/>
                    </a:ext>
                  </a:extLst>
                </a:gridCol>
                <a:gridCol w="1549642">
                  <a:extLst>
                    <a:ext uri="{9D8B030D-6E8A-4147-A177-3AD203B41FA5}">
                      <a16:colId xmlns:a16="http://schemas.microsoft.com/office/drawing/2014/main" val="3360239532"/>
                    </a:ext>
                  </a:extLst>
                </a:gridCol>
              </a:tblGrid>
              <a:tr h="5179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протяжённость газораспределительных сетей, км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Имущественная принадлежность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43356"/>
                  </a:ext>
                </a:extLst>
              </a:tr>
              <a:tr h="1282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Газпром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638300" algn="l"/>
                          <a:tab pos="190817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«Газпром газораспределение Ленинградская область»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96892154"/>
                  </a:ext>
                </a:extLst>
              </a:tr>
              <a:tr h="422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111 157,0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1 423,9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3 271,7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2 128,6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4 083,5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097768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5CF201-B2ED-A5E0-A5FE-9090205B7FB4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ru-RU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7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05860" y="10902"/>
            <a:ext cx="7450547" cy="952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обслуживаемых сторонних газопроводов по договорам ТО</a:t>
            </a:r>
            <a:b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Ленинградской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E2AC538-B9B5-CE2E-234F-241CEA483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33646"/>
              </p:ext>
            </p:extLst>
          </p:nvPr>
        </p:nvGraphicFramePr>
        <p:xfrm>
          <a:off x="539554" y="1489348"/>
          <a:ext cx="8064896" cy="2880001"/>
        </p:xfrm>
        <a:graphic>
          <a:graphicData uri="http://schemas.openxmlformats.org/drawingml/2006/table">
            <a:tbl>
              <a:tblPr firstRow="1" firstCol="1" bandRow="1"/>
              <a:tblGrid>
                <a:gridCol w="524014">
                  <a:extLst>
                    <a:ext uri="{9D8B030D-6E8A-4147-A177-3AD203B41FA5}">
                      <a16:colId xmlns:a16="http://schemas.microsoft.com/office/drawing/2014/main" val="3893088612"/>
                    </a:ext>
                  </a:extLst>
                </a:gridCol>
                <a:gridCol w="2844650">
                  <a:extLst>
                    <a:ext uri="{9D8B030D-6E8A-4147-A177-3AD203B41FA5}">
                      <a16:colId xmlns:a16="http://schemas.microsoft.com/office/drawing/2014/main" val="2403878408"/>
                    </a:ext>
                  </a:extLst>
                </a:gridCol>
                <a:gridCol w="846168">
                  <a:extLst>
                    <a:ext uri="{9D8B030D-6E8A-4147-A177-3AD203B41FA5}">
                      <a16:colId xmlns:a16="http://schemas.microsoft.com/office/drawing/2014/main" val="1918365883"/>
                    </a:ext>
                  </a:extLst>
                </a:gridCol>
                <a:gridCol w="1925884">
                  <a:extLst>
                    <a:ext uri="{9D8B030D-6E8A-4147-A177-3AD203B41FA5}">
                      <a16:colId xmlns:a16="http://schemas.microsoft.com/office/drawing/2014/main" val="1806656421"/>
                    </a:ext>
                  </a:extLst>
                </a:gridCol>
                <a:gridCol w="1924180">
                  <a:extLst>
                    <a:ext uri="{9D8B030D-6E8A-4147-A177-3AD203B41FA5}">
                      <a16:colId xmlns:a16="http://schemas.microsoft.com/office/drawing/2014/main" val="1066719265"/>
                    </a:ext>
                  </a:extLst>
                </a:gridCol>
              </a:tblGrid>
              <a:tr h="829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п\п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Объекты газораспределительной сети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Всего, 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Обслуживаются по договорам ТО, 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Обеспечено обслуживанием, 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9691139"/>
                  </a:ext>
                </a:extLst>
              </a:tr>
              <a:tr h="428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Газопроводы юридических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2419355"/>
                  </a:ext>
                </a:extLst>
              </a:tr>
              <a:tr h="548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Газопроводы СНТ и коттеджных посёлков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4047905"/>
                  </a:ext>
                </a:extLst>
              </a:tr>
              <a:tr h="441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Газопроводы муниципальные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3730990"/>
                  </a:ext>
                </a:extLst>
              </a:tr>
              <a:tr h="632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Газопроводы, принадлежащие физическим лицам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96425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D27D82-E29D-EE1F-1EF1-B689CDA6A540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ru-RU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2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05860" y="10902"/>
            <a:ext cx="7450547" cy="9525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нормативно-правовые акты и нормативно-технические документы, регулирующие обязанность и порядок проведения эксплуатации газопроводов 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5D40B5-6C5F-0B31-03A1-D37ED05D8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9416"/>
              </p:ext>
            </p:extLst>
          </p:nvPr>
        </p:nvGraphicFramePr>
        <p:xfrm>
          <a:off x="179513" y="1129308"/>
          <a:ext cx="8784976" cy="3771900"/>
        </p:xfrm>
        <a:graphic>
          <a:graphicData uri="http://schemas.openxmlformats.org/drawingml/2006/table">
            <a:tbl>
              <a:tblPr/>
              <a:tblGrid>
                <a:gridCol w="8784976">
                  <a:extLst>
                    <a:ext uri="{9D8B030D-6E8A-4147-A177-3AD203B41FA5}">
                      <a16:colId xmlns:a16="http://schemas.microsoft.com/office/drawing/2014/main" val="2903761466"/>
                    </a:ext>
                  </a:extLst>
                </a:gridCol>
              </a:tblGrid>
              <a:tr h="19256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Гражданский кодекс РФ, </a:t>
                      </a: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210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6913478"/>
                  </a:ext>
                </a:extLst>
              </a:tr>
              <a:tr h="2324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31 марта 1999 г. №69-ФЗ «О газоснабжении в Российской Федерации»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9859513"/>
                  </a:ext>
                </a:extLst>
              </a:tr>
              <a:tr h="5670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«Технический регламент о безопасности сетей газораспределения и газопотребления», утверждённый постановлением Правительства РФ от 29.10.2010 № 870: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14, 17, 69, 70, 71, 72, 80, 95. 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1182179"/>
                  </a:ext>
                </a:extLst>
              </a:tr>
              <a:tr h="5306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21.07.1997 № 116-ФЗ «О промышленной безопасности опасных производственных объектов» :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ст.4, ст.7, ст. 9, ст. 11, ст. 13, ст.17.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176941"/>
                  </a:ext>
                </a:extLst>
              </a:tr>
              <a:tr h="80201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Федеральные нормы и правила в области промышленной безопасности «Правила безопасности сетей газораспределения и газопотребления», утверждённые приказом Ростехнадзора от 15.12.2020 № 531: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4, 6, 135, 172.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60407558"/>
                  </a:ext>
                </a:extLst>
              </a:tr>
              <a:tr h="110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6 октября 2003 г. №131-ФЗ «Об общих принципах самоуправления в Российской Федерации»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14. Вопросы местного значения городского, сельского поселения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организация в границах поселения электро-, тепло-, газо- и водоснабжения населения, водоотведения, снабжения населения топливом в пределах полномочий, установленных законодательством Российской Федерации;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0232108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34741-2021 «Системы газораспределительные. Требования к эксплуатации сетей газораспределения природного газа»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5" marR="35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69547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EA36B6-68CF-B51A-2AAE-C2FB636A7E78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ru-RU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8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037597" y="10902"/>
            <a:ext cx="5018808" cy="9525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собственника газопровода по поводу перспектив дальнейшей эксплуатации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6B8F7-EED0-1B12-3156-0356D7A9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037596" cy="5736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C91E6B-6ED1-DA3D-3BF4-0F98FFF35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97" y="1058546"/>
            <a:ext cx="4037596" cy="4678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9AC94-ABBA-E4E9-A558-ED8E8AD4A7F1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ru-RU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1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05860" y="10902"/>
            <a:ext cx="7450547" cy="9525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работы сторонних эксплуатационных организаций на муниципальных газопроводах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64945B-56CA-DE45-8DE8-5CF2F6787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63403"/>
            <a:ext cx="3203848" cy="42700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D44921-3570-44C3-9E88-CB05298D5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1" y="963403"/>
            <a:ext cx="3445465" cy="42700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7F9B1-5321-D80F-77BC-F2FF793FF208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8F9DC-9621-B2D1-434C-6B4C5334733F}"/>
              </a:ext>
            </a:extLst>
          </p:cNvPr>
          <p:cNvSpPr txBox="1"/>
          <p:nvPr/>
        </p:nvSpPr>
        <p:spPr>
          <a:xfrm>
            <a:off x="6649315" y="2240729"/>
            <a:ext cx="249468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Шкафное газорегуляторное оборудование после нескольких лет эксплуатации одной из «эксплуатирующих» организаций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sp>
        <p:nvSpPr>
          <p:cNvPr id="4" name="Заголовок 14">
            <a:extLst>
              <a:ext uri="{FF2B5EF4-FFF2-40B4-BE49-F238E27FC236}">
                <a16:creationId xmlns:a16="http://schemas.microsoft.com/office/drawing/2014/main" id="{2F1B0947-68F8-C78F-0B08-016E0262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860" y="10902"/>
            <a:ext cx="7450547" cy="9525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работы сторонних эксплуатационных организаций на муниципальных газопроводах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4C6ED6-BAF7-6AD9-527F-B6CBF710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734"/>
            <a:ext cx="3203849" cy="42626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30347-B22F-1A0E-CDE3-757F8DACFCA5}"/>
              </a:ext>
            </a:extLst>
          </p:cNvPr>
          <p:cNvSpPr txBox="1"/>
          <p:nvPr/>
        </p:nvSpPr>
        <p:spPr>
          <a:xfrm>
            <a:off x="6411632" y="2388557"/>
            <a:ext cx="2644775" cy="139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Аварийная бригада одной из «эксплуатирующих» организаций прибыла на контрольный аварийный вызов на ШРП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07AED37-04F6-B67C-B89B-FB7240B3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85" y="961732"/>
            <a:ext cx="3203848" cy="4262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A3083A-6F6B-5B4C-A571-136F6669264E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5760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05860" y="10902"/>
            <a:ext cx="7450547" cy="9525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6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адрес Администрации по вопросу замены пунктов редуцирования газа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858" cy="9132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9B898-43EF-9B20-7531-4D5609FD1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3402"/>
            <a:ext cx="3963113" cy="35055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C3A513-DD0D-A05A-9766-F70E3DC4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924" y="1777380"/>
            <a:ext cx="4271076" cy="3422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08DE54-A711-8DD7-A277-63B1E7064596}"/>
              </a:ext>
            </a:extLst>
          </p:cNvPr>
          <p:cNvSpPr txBox="1"/>
          <p:nvPr/>
        </p:nvSpPr>
        <p:spPr>
          <a:xfrm>
            <a:off x="8725720" y="5237946"/>
            <a:ext cx="4182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5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441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81437"/>
            <a:ext cx="7772400" cy="1225021"/>
          </a:xfrm>
        </p:spPr>
        <p:txBody>
          <a:bodyPr>
            <a:noAutofit/>
          </a:bodyPr>
          <a:lstStyle/>
          <a:p>
            <a:r>
              <a:rPr lang="ru-RU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40163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428</Words>
  <Application>Microsoft Office PowerPoint</Application>
  <PresentationFormat>Экран (16:10)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Проблемные вопросы технического обслуживания сетей газоснабжения, принадлежащих органам местного самоуправления и иным юридическим лицам на праве собственности в Ленинградской области</vt:lpstr>
      <vt:lpstr>Структура имущественной принадлежности газораспределительных сетей на территории Ленинградской области</vt:lpstr>
      <vt:lpstr>Количество обслуживаемых сторонних газопроводов по договорам ТО на территории Ленинградской области</vt:lpstr>
      <vt:lpstr>Основные нормативно-правовые акты и нормативно-технические документы, регулирующие обязанность и порядок проведения эксплуатации газопроводов </vt:lpstr>
      <vt:lpstr>Обращение собственника газопровода по поводу перспектив дальнейшей эксплуатации</vt:lpstr>
      <vt:lpstr>Фотофиксация работы сторонних эксплуатационных организаций на муниципальных газопроводах</vt:lpstr>
      <vt:lpstr>Фотофиксация работы сторонних эксплуатационных организаций на муниципальных газопроводах</vt:lpstr>
      <vt:lpstr>Обращение в адрес Администрации по вопросу замены пунктов редуцирования газа</vt:lpstr>
      <vt:lpstr>СПАСИБО ЗА ВНИМАНИЕ!</vt:lpstr>
    </vt:vector>
  </TitlesOfParts>
  <Company>Lenoblgas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Белавина Алена Андреевна</dc:creator>
  <cp:lastModifiedBy>Мордвинцев Игорь Александрович</cp:lastModifiedBy>
  <cp:revision>103</cp:revision>
  <dcterms:created xsi:type="dcterms:W3CDTF">2022-03-17T06:40:43Z</dcterms:created>
  <dcterms:modified xsi:type="dcterms:W3CDTF">2023-02-10T06:06:43Z</dcterms:modified>
</cp:coreProperties>
</file>